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12192000" cy="6858000"/>
  <p:embeddedFontLst>
    <p:embeddedFont>
      <p:font typeface="EB Garamond" pitchFamily="2" charset="0"/>
      <p:regular r:id="rId12"/>
      <p:bold r:id="rId13"/>
      <p:italic r:id="rId14"/>
      <p:boldItalic r:id="rId15"/>
    </p:embeddedFont>
    <p:embeddedFont>
      <p:font typeface="Garamond" panose="02020404030301010803" pitchFamily="18" charset="0"/>
      <p:regular r:id="rId16"/>
      <p:bold r:id="rId17"/>
      <p:italic r:id="rId18"/>
      <p:boldItalic r:id="rId19"/>
    </p:embeddedFont>
    <p:embeddedFont>
      <p:font typeface="Trebuchet MS" panose="020B0703020202090204" pitchFamily="34" charset="0"/>
      <p:regular r:id="rId20"/>
      <p:bold r:id="rId21"/>
      <p: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3" roundtripDataSignature="AMtx7mgf3HBYznukyn+QS5b2ADYQhxce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95498D7-9DBA-404C-B8F1-8161069FEA34}">
  <a:tblStyle styleId="{495498D7-9DBA-404C-B8F1-8161069FEA3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97"/>
    <p:restoredTop sz="94718"/>
  </p:normalViewPr>
  <p:slideViewPr>
    <p:cSldViewPr snapToGrid="0">
      <p:cViewPr varScale="1">
        <p:scale>
          <a:sx n="98" d="100"/>
          <a:sy n="98" d="100"/>
        </p:scale>
        <p:origin x="1016" y="4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5283200" cy="344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6905625" y="0"/>
            <a:ext cx="5283200" cy="344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6513513"/>
            <a:ext cx="5283200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46bc2ecddc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46bc2ecddc_0_14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g346bc2ecddc_0_14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300" cy="344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E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46bc2ecddc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46bc2ecddc_0_21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g346bc2ecddc_0_21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300" cy="344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46bc2ecd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46bc2ecddc_0_3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g346bc2ecddc_0_3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300" cy="344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E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46bc2ecddc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46bc2ecddc_0_43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g346bc2ecddc_0_43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300" cy="344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E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46bc2ecddc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46bc2ecddc_0_59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g346bc2ecddc_0_59:notes"/>
          <p:cNvSpPr txBox="1">
            <a:spLocks noGrp="1"/>
          </p:cNvSpPr>
          <p:nvPr>
            <p:ph type="sldNum" idx="12"/>
          </p:nvPr>
        </p:nvSpPr>
        <p:spPr>
          <a:xfrm>
            <a:off x="6905625" y="6513513"/>
            <a:ext cx="5283300" cy="3444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s-E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:notes"/>
          <p:cNvSpPr txBox="1">
            <a:spLocks noGrp="1"/>
          </p:cNvSpPr>
          <p:nvPr>
            <p:ph type="body" idx="1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obj">
  <p:cSld name="OBJECT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6"/>
          <p:cNvSpPr txBox="1">
            <a:spLocks noGrp="1"/>
          </p:cNvSpPr>
          <p:nvPr>
            <p:ph type="ctrTitle"/>
          </p:nvPr>
        </p:nvSpPr>
        <p:spPr>
          <a:xfrm>
            <a:off x="1251305" y="1778000"/>
            <a:ext cx="9689388" cy="2227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"/>
          <p:cNvSpPr txBox="1">
            <a:spLocks noGrp="1"/>
          </p:cNvSpPr>
          <p:nvPr>
            <p:ph type="subTitle" idx="1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 sz="1800" b="0" i="0" u="none" strike="noStrike" cap="non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8"/>
          <p:cNvSpPr txBox="1">
            <a:spLocks noGrp="1"/>
          </p:cNvSpPr>
          <p:nvPr>
            <p:ph type="title"/>
          </p:nvPr>
        </p:nvSpPr>
        <p:spPr>
          <a:xfrm>
            <a:off x="1325168" y="1257300"/>
            <a:ext cx="9541662" cy="848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54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8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8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8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wo Content">
  <p:cSld name="Two Content">
    <p:bg>
      <p:bgPr>
        <a:solidFill>
          <a:schemeClr val="lt1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57658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9"/>
          <p:cNvSpPr/>
          <p:nvPr/>
        </p:nvSpPr>
        <p:spPr>
          <a:xfrm>
            <a:off x="5810250" y="0"/>
            <a:ext cx="285750" cy="6858000"/>
          </a:xfrm>
          <a:custGeom>
            <a:avLst/>
            <a:gdLst/>
            <a:ahLst/>
            <a:cxnLst/>
            <a:rect l="l" t="t" r="r" b="b"/>
            <a:pathLst>
              <a:path w="285750" h="6858000" extrusionOk="0">
                <a:moveTo>
                  <a:pt x="0" y="6858000"/>
                </a:moveTo>
                <a:lnTo>
                  <a:pt x="285750" y="6858000"/>
                </a:lnTo>
                <a:lnTo>
                  <a:pt x="28575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" name="Google Shape;35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2200" y="4076699"/>
            <a:ext cx="2705100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9"/>
          <p:cNvSpPr/>
          <p:nvPr/>
        </p:nvSpPr>
        <p:spPr>
          <a:xfrm>
            <a:off x="5810250" y="4584699"/>
            <a:ext cx="1289050" cy="1701800"/>
          </a:xfrm>
          <a:custGeom>
            <a:avLst/>
            <a:gdLst/>
            <a:ahLst/>
            <a:cxnLst/>
            <a:rect l="l" t="t" r="r" b="b"/>
            <a:pathLst>
              <a:path w="1289050" h="1701800" extrusionOk="0">
                <a:moveTo>
                  <a:pt x="0" y="1701800"/>
                </a:moveTo>
                <a:lnTo>
                  <a:pt x="1289050" y="1701800"/>
                </a:lnTo>
                <a:lnTo>
                  <a:pt x="1289050" y="0"/>
                </a:lnTo>
                <a:lnTo>
                  <a:pt x="0" y="0"/>
                </a:lnTo>
                <a:lnTo>
                  <a:pt x="0" y="17018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902200" y="2070100"/>
            <a:ext cx="2705100" cy="271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9"/>
          <p:cNvSpPr/>
          <p:nvPr/>
        </p:nvSpPr>
        <p:spPr>
          <a:xfrm>
            <a:off x="5810250" y="2578100"/>
            <a:ext cx="1289050" cy="1701800"/>
          </a:xfrm>
          <a:custGeom>
            <a:avLst/>
            <a:gdLst/>
            <a:ahLst/>
            <a:cxnLst/>
            <a:rect l="l" t="t" r="r" b="b"/>
            <a:pathLst>
              <a:path w="1289050" h="1701800" extrusionOk="0">
                <a:moveTo>
                  <a:pt x="0" y="1701800"/>
                </a:moveTo>
                <a:lnTo>
                  <a:pt x="1289050" y="1701800"/>
                </a:lnTo>
                <a:lnTo>
                  <a:pt x="1289050" y="0"/>
                </a:lnTo>
                <a:lnTo>
                  <a:pt x="0" y="0"/>
                </a:lnTo>
                <a:lnTo>
                  <a:pt x="0" y="17018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02200" y="76200"/>
            <a:ext cx="2705100" cy="270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410200" y="584199"/>
            <a:ext cx="1689100" cy="168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410200" y="2578100"/>
            <a:ext cx="1689100" cy="1701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10200" y="4584699"/>
            <a:ext cx="1689100" cy="16891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9"/>
          <p:cNvSpPr/>
          <p:nvPr/>
        </p:nvSpPr>
        <p:spPr>
          <a:xfrm>
            <a:off x="6350" y="0"/>
            <a:ext cx="5803900" cy="6858000"/>
          </a:xfrm>
          <a:custGeom>
            <a:avLst/>
            <a:gdLst/>
            <a:ahLst/>
            <a:cxnLst/>
            <a:rect l="l" t="t" r="r" b="b"/>
            <a:pathLst>
              <a:path w="5803900" h="6858000" extrusionOk="0">
                <a:moveTo>
                  <a:pt x="0" y="0"/>
                </a:moveTo>
                <a:lnTo>
                  <a:pt x="5803900" y="0"/>
                </a:lnTo>
                <a:lnTo>
                  <a:pt x="58039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9"/>
          <p:cNvSpPr/>
          <p:nvPr/>
        </p:nvSpPr>
        <p:spPr>
          <a:xfrm>
            <a:off x="6350" y="0"/>
            <a:ext cx="5803900" cy="6858000"/>
          </a:xfrm>
          <a:custGeom>
            <a:avLst/>
            <a:gdLst/>
            <a:ahLst/>
            <a:cxnLst/>
            <a:rect l="l" t="t" r="r" b="b"/>
            <a:pathLst>
              <a:path w="5803900" h="6858000" extrusionOk="0">
                <a:moveTo>
                  <a:pt x="5803903" y="0"/>
                </a:moveTo>
                <a:lnTo>
                  <a:pt x="5803903" y="6857999"/>
                </a:lnTo>
              </a:path>
              <a:path w="5803900" h="6858000" extrusionOk="0">
                <a:moveTo>
                  <a:pt x="0" y="6857999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9E9E9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1325168" y="1257300"/>
            <a:ext cx="9541662" cy="848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54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"/>
          <p:cNvSpPr txBox="1">
            <a:spLocks noGrp="1"/>
          </p:cNvSpPr>
          <p:nvPr>
            <p:ph type="title"/>
          </p:nvPr>
        </p:nvSpPr>
        <p:spPr>
          <a:xfrm>
            <a:off x="1325168" y="1257300"/>
            <a:ext cx="9541662" cy="848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5400" b="1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0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marL="0" lvl="2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marL="0" lvl="3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marL="0" lvl="4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marL="0" lvl="5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marL="0" lvl="6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marL="0" lvl="7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marL="0" lvl="8" indent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>
            <a:spLocks noGrp="1"/>
          </p:cNvSpPr>
          <p:nvPr>
            <p:ph type="title"/>
          </p:nvPr>
        </p:nvSpPr>
        <p:spPr>
          <a:xfrm>
            <a:off x="1325168" y="1257300"/>
            <a:ext cx="9541662" cy="848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400" b="1" i="0" u="none" strike="noStrike" cap="non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"/>
          <p:cNvSpPr txBox="1"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"/>
          <p:cNvSpPr txBox="1">
            <a:spLocks noGrp="1"/>
          </p:cNvSpPr>
          <p:nvPr>
            <p:ph type="ftr" idx="11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"/>
          <p:cNvSpPr txBox="1">
            <a:spLocks noGrp="1"/>
          </p:cNvSpPr>
          <p:nvPr>
            <p:ph type="dt" idx="10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5"/>
          <p:cNvSpPr txBox="1">
            <a:spLocks noGrp="1"/>
          </p:cNvSpPr>
          <p:nvPr>
            <p:ph type="sldNum" idx="12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77328" y="-139699"/>
            <a:ext cx="4978399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17365" y="5347850"/>
            <a:ext cx="5854700" cy="154940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/>
          <p:cNvSpPr txBox="1"/>
          <p:nvPr/>
        </p:nvSpPr>
        <p:spPr>
          <a:xfrm>
            <a:off x="370874" y="6122550"/>
            <a:ext cx="4596900" cy="5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075" rIns="0" bIns="0" anchor="t" anchorCtr="0">
            <a:spAutoFit/>
          </a:bodyPr>
          <a:lstStyle/>
          <a:p>
            <a:pPr marL="462915" marR="5080" lvl="0" indent="-450850" algn="l" rtl="0">
              <a:lnSpc>
                <a:spcPct val="1006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3400" b="1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02  de  abril  de  2025</a:t>
            </a:r>
            <a:endParaRPr sz="800"/>
          </a:p>
        </p:txBody>
      </p:sp>
      <p:sp>
        <p:nvSpPr>
          <p:cNvPr id="65" name="Google Shape;65;p1"/>
          <p:cNvSpPr txBox="1"/>
          <p:nvPr/>
        </p:nvSpPr>
        <p:spPr>
          <a:xfrm>
            <a:off x="4311325" y="2149200"/>
            <a:ext cx="7830600" cy="24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5075" rIns="0" bIns="0" anchor="t" anchorCtr="0">
            <a:spAutoFit/>
          </a:bodyPr>
          <a:lstStyle/>
          <a:p>
            <a:pPr marL="462915" marR="5080" lvl="0" indent="-450850" algn="ctr" rtl="0">
              <a:lnSpc>
                <a:spcPct val="100699"/>
              </a:lnSpc>
              <a:spcBef>
                <a:spcPts val="40"/>
              </a:spcBef>
              <a:spcAft>
                <a:spcPts val="0"/>
              </a:spcAft>
              <a:buNone/>
            </a:pPr>
            <a:r>
              <a:rPr lang="es-ES" sz="5200" b="1" dirty="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AVANCE DEL PACTO DE CORRESPONSABILIDAD</a:t>
            </a:r>
            <a:endParaRPr sz="5200" b="1" dirty="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462915" marR="5080" lvl="0" indent="-450850" algn="ctr" rtl="0">
              <a:lnSpc>
                <a:spcPct val="100699"/>
              </a:lnSpc>
              <a:spcBef>
                <a:spcPts val="40"/>
              </a:spcBef>
              <a:spcAft>
                <a:spcPts val="0"/>
              </a:spcAft>
              <a:buNone/>
            </a:pPr>
            <a:r>
              <a:rPr lang="es-ES" sz="5200" b="1" dirty="0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2024-2025</a:t>
            </a:r>
            <a:endParaRPr sz="5200" b="1" dirty="0">
              <a:solidFill>
                <a:srgbClr val="F7F7F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46bc2ecddc_0_14"/>
          <p:cNvSpPr/>
          <p:nvPr/>
        </p:nvSpPr>
        <p:spPr>
          <a:xfrm>
            <a:off x="-12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g346bc2ecddc_0_14"/>
          <p:cNvSpPr txBox="1"/>
          <p:nvPr/>
        </p:nvSpPr>
        <p:spPr>
          <a:xfrm>
            <a:off x="1486676" y="852187"/>
            <a:ext cx="9218623" cy="98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88900" lvl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200"/>
            </a:pPr>
            <a:r>
              <a:rPr lang="es-ES" sz="2200" b="1" dirty="0">
                <a:solidFill>
                  <a:schemeClr val="tx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1. Participación directa de la Alcaldesa en los Comités Operativos Locales de Mujer y Equidad de Género (COLMYEG)</a:t>
            </a:r>
            <a:endParaRPr sz="2800" b="1" dirty="0">
              <a:solidFill>
                <a:schemeClr val="tx1"/>
              </a:solidFill>
              <a:latin typeface="EB Garamond" pitchFamily="2" charset="0"/>
              <a:ea typeface="EB Garamond" pitchFamily="2" charset="0"/>
              <a:cs typeface="Garamond"/>
              <a:sym typeface="Garamond"/>
            </a:endParaRPr>
          </a:p>
        </p:txBody>
      </p:sp>
      <p:pic>
        <p:nvPicPr>
          <p:cNvPr id="74" name="Google Shape;74;g346bc2ecddc_0_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5" y="154081"/>
            <a:ext cx="3251200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hape 1">
            <a:extLst>
              <a:ext uri="{FF2B5EF4-FFF2-40B4-BE49-F238E27FC236}">
                <a16:creationId xmlns:a16="http://schemas.microsoft.com/office/drawing/2014/main" id="{0F7B935E-8BAA-0350-DC24-2DCDDDEBC024}"/>
              </a:ext>
            </a:extLst>
          </p:cNvPr>
          <p:cNvSpPr/>
          <p:nvPr/>
        </p:nvSpPr>
        <p:spPr>
          <a:xfrm>
            <a:off x="3949796" y="2249150"/>
            <a:ext cx="30480" cy="4374475"/>
          </a:xfrm>
          <a:prstGeom prst="roundRect">
            <a:avLst>
              <a:gd name="adj" fmla="val 312558"/>
            </a:avLst>
          </a:prstGeom>
          <a:solidFill>
            <a:srgbClr val="E4B3B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0D2A8D17-7A1B-08DA-8FDD-718BB7A98E64}"/>
              </a:ext>
            </a:extLst>
          </p:cNvPr>
          <p:cNvSpPr/>
          <p:nvPr/>
        </p:nvSpPr>
        <p:spPr>
          <a:xfrm>
            <a:off x="4174467" y="2744212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E4B3B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4" name="Shape 3">
            <a:extLst>
              <a:ext uri="{FF2B5EF4-FFF2-40B4-BE49-F238E27FC236}">
                <a16:creationId xmlns:a16="http://schemas.microsoft.com/office/drawing/2014/main" id="{816C1BBD-A67D-710D-B5BE-AF8E258705C1}"/>
              </a:ext>
            </a:extLst>
          </p:cNvPr>
          <p:cNvSpPr/>
          <p:nvPr/>
        </p:nvSpPr>
        <p:spPr>
          <a:xfrm>
            <a:off x="3694645" y="2504301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ECDD6"/>
          </a:solidFill>
          <a:ln w="7620">
            <a:solidFill>
              <a:srgbClr val="E4B3BC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" name="Text 4">
            <a:extLst>
              <a:ext uri="{FF2B5EF4-FFF2-40B4-BE49-F238E27FC236}">
                <a16:creationId xmlns:a16="http://schemas.microsoft.com/office/drawing/2014/main" id="{95B3C488-35F9-EC8A-6B34-E880873E8DD2}"/>
              </a:ext>
            </a:extLst>
          </p:cNvPr>
          <p:cNvSpPr/>
          <p:nvPr/>
        </p:nvSpPr>
        <p:spPr>
          <a:xfrm>
            <a:off x="3779715" y="254680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5">
            <a:extLst>
              <a:ext uri="{FF2B5EF4-FFF2-40B4-BE49-F238E27FC236}">
                <a16:creationId xmlns:a16="http://schemas.microsoft.com/office/drawing/2014/main" id="{C00EECCC-35C3-59DE-F170-A2E5CC159383}"/>
              </a:ext>
            </a:extLst>
          </p:cNvPr>
          <p:cNvSpPr/>
          <p:nvPr/>
        </p:nvSpPr>
        <p:spPr>
          <a:xfrm>
            <a:off x="5083866" y="247596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02 de abril de 2025</a:t>
            </a:r>
            <a:endParaRPr lang="en-US" sz="2200" dirty="0"/>
          </a:p>
        </p:txBody>
      </p:sp>
      <p:sp>
        <p:nvSpPr>
          <p:cNvPr id="7" name="Text 6">
            <a:extLst>
              <a:ext uri="{FF2B5EF4-FFF2-40B4-BE49-F238E27FC236}">
                <a16:creationId xmlns:a16="http://schemas.microsoft.com/office/drawing/2014/main" id="{5E2CF794-A5EC-4E98-5C43-D2B5F6E86AE4}"/>
              </a:ext>
            </a:extLst>
          </p:cNvPr>
          <p:cNvSpPr/>
          <p:nvPr/>
        </p:nvSpPr>
        <p:spPr>
          <a:xfrm>
            <a:off x="5083866" y="2966383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EB Garamond" pitchFamily="34" charset="0"/>
                <a:ea typeface="EB Garamond" pitchFamily="34" charset="-122"/>
                <a:cs typeface="EB Garamond" pitchFamily="34" charset="-120"/>
              </a:rPr>
              <a:t>Primera socialización de avances</a:t>
            </a:r>
            <a:endParaRPr lang="en-US" sz="1750" dirty="0"/>
          </a:p>
        </p:txBody>
      </p:sp>
      <p:sp>
        <p:nvSpPr>
          <p:cNvPr id="8" name="Shape 7">
            <a:extLst>
              <a:ext uri="{FF2B5EF4-FFF2-40B4-BE49-F238E27FC236}">
                <a16:creationId xmlns:a16="http://schemas.microsoft.com/office/drawing/2014/main" id="{01BE2CAB-A0D6-29F1-397D-7FF689051D10}"/>
              </a:ext>
            </a:extLst>
          </p:cNvPr>
          <p:cNvSpPr/>
          <p:nvPr/>
        </p:nvSpPr>
        <p:spPr>
          <a:xfrm>
            <a:off x="4174467" y="4277975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E4B3B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9" name="Shape 8">
            <a:extLst>
              <a:ext uri="{FF2B5EF4-FFF2-40B4-BE49-F238E27FC236}">
                <a16:creationId xmlns:a16="http://schemas.microsoft.com/office/drawing/2014/main" id="{E1043D2C-E83A-4056-943E-59597F8162DF}"/>
              </a:ext>
            </a:extLst>
          </p:cNvPr>
          <p:cNvSpPr/>
          <p:nvPr/>
        </p:nvSpPr>
        <p:spPr>
          <a:xfrm>
            <a:off x="3694645" y="403806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ECDD6"/>
          </a:solidFill>
          <a:ln w="7620">
            <a:solidFill>
              <a:srgbClr val="E4B3BC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0" name="Text 9">
            <a:extLst>
              <a:ext uri="{FF2B5EF4-FFF2-40B4-BE49-F238E27FC236}">
                <a16:creationId xmlns:a16="http://schemas.microsoft.com/office/drawing/2014/main" id="{5C7DB4DC-42C9-EB0B-C959-6F3F57398A5C}"/>
              </a:ext>
            </a:extLst>
          </p:cNvPr>
          <p:cNvSpPr/>
          <p:nvPr/>
        </p:nvSpPr>
        <p:spPr>
          <a:xfrm>
            <a:off x="3779715" y="408057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2</a:t>
            </a:r>
            <a:endParaRPr lang="en-US" sz="2650" dirty="0"/>
          </a:p>
        </p:txBody>
      </p:sp>
      <p:sp>
        <p:nvSpPr>
          <p:cNvPr id="11" name="Text 10">
            <a:extLst>
              <a:ext uri="{FF2B5EF4-FFF2-40B4-BE49-F238E27FC236}">
                <a16:creationId xmlns:a16="http://schemas.microsoft.com/office/drawing/2014/main" id="{70F8DAA2-C1DF-ED4D-2E56-F21427B0F9F1}"/>
              </a:ext>
            </a:extLst>
          </p:cNvPr>
          <p:cNvSpPr/>
          <p:nvPr/>
        </p:nvSpPr>
        <p:spPr>
          <a:xfrm>
            <a:off x="5083866" y="400972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03 de </a:t>
            </a:r>
            <a:r>
              <a:rPr lang="en-US" sz="2200" b="1" dirty="0" err="1"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septiembre</a:t>
            </a:r>
            <a:r>
              <a:rPr lang="en-US" sz="2200" b="1" dirty="0">
                <a:solidFill>
                  <a:srgbClr val="000000"/>
                </a:solidFill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 de 2025</a:t>
            </a:r>
            <a:endParaRPr lang="en-US" sz="2200" dirty="0"/>
          </a:p>
        </p:txBody>
      </p:sp>
      <p:sp>
        <p:nvSpPr>
          <p:cNvPr id="12" name="Text 11">
            <a:extLst>
              <a:ext uri="{FF2B5EF4-FFF2-40B4-BE49-F238E27FC236}">
                <a16:creationId xmlns:a16="http://schemas.microsoft.com/office/drawing/2014/main" id="{3EC1BC29-337C-C463-CD57-ADFF3017605E}"/>
              </a:ext>
            </a:extLst>
          </p:cNvPr>
          <p:cNvSpPr/>
          <p:nvPr/>
        </p:nvSpPr>
        <p:spPr>
          <a:xfrm>
            <a:off x="5083866" y="4500146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EB Garamond" pitchFamily="34" charset="0"/>
                <a:ea typeface="EB Garamond" pitchFamily="34" charset="-122"/>
                <a:cs typeface="EB Garamond" pitchFamily="34" charset="-120"/>
              </a:rPr>
              <a:t>Segunda socialización de avances</a:t>
            </a:r>
            <a:endParaRPr lang="en-US" sz="1750" dirty="0"/>
          </a:p>
        </p:txBody>
      </p:sp>
      <p:sp>
        <p:nvSpPr>
          <p:cNvPr id="13" name="Shape 12">
            <a:extLst>
              <a:ext uri="{FF2B5EF4-FFF2-40B4-BE49-F238E27FC236}">
                <a16:creationId xmlns:a16="http://schemas.microsoft.com/office/drawing/2014/main" id="{67481A33-ADDA-C00F-1565-845BB0F1F1E7}"/>
              </a:ext>
            </a:extLst>
          </p:cNvPr>
          <p:cNvSpPr/>
          <p:nvPr/>
        </p:nvSpPr>
        <p:spPr>
          <a:xfrm>
            <a:off x="4174467" y="5811738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E4B3BC"/>
          </a:solidFill>
          <a:ln/>
        </p:spPr>
        <p:txBody>
          <a:bodyPr/>
          <a:lstStyle/>
          <a:p>
            <a:endParaRPr lang="es-CO"/>
          </a:p>
        </p:txBody>
      </p:sp>
      <p:sp>
        <p:nvSpPr>
          <p:cNvPr id="14" name="Shape 13">
            <a:extLst>
              <a:ext uri="{FF2B5EF4-FFF2-40B4-BE49-F238E27FC236}">
                <a16:creationId xmlns:a16="http://schemas.microsoft.com/office/drawing/2014/main" id="{2325B711-5F69-0F5F-43C2-4F04A6E19CD8}"/>
              </a:ext>
            </a:extLst>
          </p:cNvPr>
          <p:cNvSpPr/>
          <p:nvPr/>
        </p:nvSpPr>
        <p:spPr>
          <a:xfrm>
            <a:off x="3694645" y="557182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ECDD6"/>
          </a:solidFill>
          <a:ln w="7620">
            <a:solidFill>
              <a:srgbClr val="E4B3BC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5" name="Text 14">
            <a:extLst>
              <a:ext uri="{FF2B5EF4-FFF2-40B4-BE49-F238E27FC236}">
                <a16:creationId xmlns:a16="http://schemas.microsoft.com/office/drawing/2014/main" id="{410A073D-3117-8610-9DE3-BCE15D2CD719}"/>
              </a:ext>
            </a:extLst>
          </p:cNvPr>
          <p:cNvSpPr/>
          <p:nvPr/>
        </p:nvSpPr>
        <p:spPr>
          <a:xfrm>
            <a:off x="3779715" y="5614333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b="1" dirty="0">
                <a:solidFill>
                  <a:srgbClr val="000000"/>
                </a:solidFill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3</a:t>
            </a:r>
            <a:endParaRPr lang="en-US" sz="2650" dirty="0"/>
          </a:p>
        </p:txBody>
      </p:sp>
      <p:sp>
        <p:nvSpPr>
          <p:cNvPr id="16" name="Text 15">
            <a:extLst>
              <a:ext uri="{FF2B5EF4-FFF2-40B4-BE49-F238E27FC236}">
                <a16:creationId xmlns:a16="http://schemas.microsoft.com/office/drawing/2014/main" id="{C3693D57-6038-D006-E00C-3FEF14C92078}"/>
              </a:ext>
            </a:extLst>
          </p:cNvPr>
          <p:cNvSpPr/>
          <p:nvPr/>
        </p:nvSpPr>
        <p:spPr>
          <a:xfrm>
            <a:off x="5083866" y="5543491"/>
            <a:ext cx="287821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 dirty="0">
                <a:solidFill>
                  <a:srgbClr val="000000"/>
                </a:solidFill>
                <a:latin typeface="EB Garamond Bold" pitchFamily="34" charset="0"/>
                <a:ea typeface="EB Garamond Bold" pitchFamily="34" charset="-122"/>
                <a:cs typeface="EB Garamond Bold" pitchFamily="34" charset="-120"/>
              </a:rPr>
              <a:t>03 de diciembre de 2025</a:t>
            </a:r>
            <a:endParaRPr lang="en-US" sz="2200" dirty="0"/>
          </a:p>
        </p:txBody>
      </p:sp>
      <p:sp>
        <p:nvSpPr>
          <p:cNvPr id="17" name="Text 16">
            <a:extLst>
              <a:ext uri="{FF2B5EF4-FFF2-40B4-BE49-F238E27FC236}">
                <a16:creationId xmlns:a16="http://schemas.microsoft.com/office/drawing/2014/main" id="{82894692-04FE-8156-93C1-B79EF1A0E607}"/>
              </a:ext>
            </a:extLst>
          </p:cNvPr>
          <p:cNvSpPr/>
          <p:nvPr/>
        </p:nvSpPr>
        <p:spPr>
          <a:xfrm>
            <a:off x="5083866" y="6033909"/>
            <a:ext cx="61671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EB Garamond" pitchFamily="34" charset="0"/>
                <a:ea typeface="EB Garamond" pitchFamily="34" charset="-122"/>
                <a:cs typeface="EB Garamond" pitchFamily="34" charset="-120"/>
              </a:rPr>
              <a:t>Tercera Socialización de avances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49F7036D-01B1-34B6-14E7-5C34B0C330D7}"/>
              </a:ext>
            </a:extLst>
          </p:cNvPr>
          <p:cNvSpPr/>
          <p:nvPr/>
        </p:nvSpPr>
        <p:spPr>
          <a:xfrm>
            <a:off x="6815886" y="2637055"/>
            <a:ext cx="4750544" cy="164621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668A8480-449E-FE63-684B-AD9ADD450CA2}"/>
              </a:ext>
            </a:extLst>
          </p:cNvPr>
          <p:cNvSpPr/>
          <p:nvPr/>
        </p:nvSpPr>
        <p:spPr>
          <a:xfrm>
            <a:off x="914643" y="2157998"/>
            <a:ext cx="5496910" cy="296093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Google Shape;80;g346bc2ecddc_0_21"/>
          <p:cNvSpPr/>
          <p:nvPr/>
        </p:nvSpPr>
        <p:spPr>
          <a:xfrm>
            <a:off x="-12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g346bc2ecddc_0_21"/>
          <p:cNvSpPr txBox="1"/>
          <p:nvPr/>
        </p:nvSpPr>
        <p:spPr>
          <a:xfrm>
            <a:off x="1295400" y="722782"/>
            <a:ext cx="10106400" cy="9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200" b="1" dirty="0">
                <a:solidFill>
                  <a:schemeClr val="tx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2. Incorporar los enfoques de la PPMYEG y lenguaje incluyente en todas las etapas de los proyectos de inversión local</a:t>
            </a:r>
            <a:endParaRPr sz="2200" b="1" dirty="0">
              <a:solidFill>
                <a:schemeClr val="tx1"/>
              </a:solidFill>
              <a:latin typeface="EB Garamond" pitchFamily="2" charset="0"/>
              <a:ea typeface="EB Garamond" pitchFamily="2" charset="0"/>
              <a:cs typeface="Garamond"/>
              <a:sym typeface="Garamond"/>
            </a:endParaRPr>
          </a:p>
        </p:txBody>
      </p:sp>
      <p:sp>
        <p:nvSpPr>
          <p:cNvPr id="82" name="Google Shape;82;g346bc2ecddc_0_21"/>
          <p:cNvSpPr txBox="1"/>
          <p:nvPr/>
        </p:nvSpPr>
        <p:spPr>
          <a:xfrm>
            <a:off x="1030389" y="2157998"/>
            <a:ext cx="5298570" cy="272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8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Proyectos Generales</a:t>
            </a:r>
            <a:endParaRPr sz="2800" b="1" dirty="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1" dirty="0">
              <a:solidFill>
                <a:srgbClr val="674EA7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Sector recreación/deporte: </a:t>
            </a:r>
            <a:r>
              <a:rPr lang="es-ES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Proyecto 2072: Recreación y deporte</a:t>
            </a:r>
            <a:endParaRPr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Sector Salud: </a:t>
            </a:r>
            <a:r>
              <a:rPr lang="es-ES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Proyecto 2113: Prevención de consumo de SPA</a:t>
            </a:r>
            <a:endParaRPr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Sector Cultura:</a:t>
            </a:r>
            <a:r>
              <a:rPr lang="es-ES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Proyecto 2090: Proyectos del sector cultural y creativo</a:t>
            </a:r>
            <a:endParaRPr lang="es-CO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615950" lvl="1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</a:pPr>
            <a:r>
              <a:rPr lang="es-CO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	  Proyecto 2078: Promoción de actividades culturales 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Sector integración social: </a:t>
            </a:r>
            <a:r>
              <a:rPr lang="es-ES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Proyecto 2101: Prevención de violencia 	                    intrafamiliar</a:t>
            </a:r>
            <a:endParaRPr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83" name="Google Shape;83;g346bc2ecddc_0_21"/>
          <p:cNvSpPr txBox="1"/>
          <p:nvPr/>
        </p:nvSpPr>
        <p:spPr>
          <a:xfrm>
            <a:off x="7326207" y="5387193"/>
            <a:ext cx="3729900" cy="9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OMEG</a:t>
            </a: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Cifras de la Mesa de Seguridad para las Mujeres</a:t>
            </a: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84" name="Google Shape;84;g346bc2ecddc_0_21"/>
          <p:cNvSpPr txBox="1"/>
          <p:nvPr/>
        </p:nvSpPr>
        <p:spPr>
          <a:xfrm>
            <a:off x="1628994" y="5967049"/>
            <a:ext cx="3835200" cy="66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dirty="0">
                <a:latin typeface="Garamond"/>
                <a:ea typeface="Garamond"/>
                <a:cs typeface="Garamond"/>
                <a:sym typeface="Garamond"/>
              </a:rPr>
              <a:t>Plan Local De Transversalización (PLT)</a:t>
            </a:r>
            <a:endParaRPr sz="1800" dirty="0"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86" name="Google Shape;86;g346bc2ecddc_0_21"/>
          <p:cNvSpPr/>
          <p:nvPr/>
        </p:nvSpPr>
        <p:spPr>
          <a:xfrm rot="5400000">
            <a:off x="8891048" y="4537063"/>
            <a:ext cx="600219" cy="481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g346bc2ecddc_0_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5" y="154081"/>
            <a:ext cx="3251200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g346bc2ecddc_0_21"/>
          <p:cNvSpPr txBox="1"/>
          <p:nvPr/>
        </p:nvSpPr>
        <p:spPr>
          <a:xfrm>
            <a:off x="7003864" y="2773769"/>
            <a:ext cx="4426051" cy="14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28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Proyectos del Sector Mujer:</a:t>
            </a:r>
            <a:endParaRPr sz="2400" b="1" dirty="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aramond"/>
              <a:buChar char="-"/>
            </a:pP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Proyecto 2109: Mujeres Cuidadoras</a:t>
            </a: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Garamond"/>
              <a:buChar char="-"/>
            </a:pP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Proyecto 2162: Prevención VBG</a:t>
            </a:r>
            <a:endParaRPr sz="20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86;g346bc2ecddc_0_21">
            <a:extLst>
              <a:ext uri="{FF2B5EF4-FFF2-40B4-BE49-F238E27FC236}">
                <a16:creationId xmlns:a16="http://schemas.microsoft.com/office/drawing/2014/main" id="{D29380F2-711D-5F7E-7790-803545E6AF41}"/>
              </a:ext>
            </a:extLst>
          </p:cNvPr>
          <p:cNvSpPr/>
          <p:nvPr/>
        </p:nvSpPr>
        <p:spPr>
          <a:xfrm rot="5400000">
            <a:off x="3246485" y="5307197"/>
            <a:ext cx="600219" cy="4812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C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5" y="154081"/>
            <a:ext cx="3251200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96" name="Google Shape;96;p2"/>
          <p:cNvSpPr txBox="1"/>
          <p:nvPr/>
        </p:nvSpPr>
        <p:spPr>
          <a:xfrm>
            <a:off x="1292597" y="642062"/>
            <a:ext cx="10106400" cy="9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200" b="1" dirty="0">
                <a:solidFill>
                  <a:schemeClr val="tx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3. Cumplimiento de criterios de viabilidad y elegibilidad definidos por SD Mujer a los operadores de los proyectos de inversión</a:t>
            </a:r>
            <a:endParaRPr sz="2200" b="1" dirty="0">
              <a:solidFill>
                <a:schemeClr val="tx1"/>
              </a:solidFill>
              <a:latin typeface="EB Garamond" pitchFamily="2" charset="0"/>
              <a:ea typeface="EB Garamond" pitchFamily="2" charset="0"/>
              <a:cs typeface="Garamond"/>
              <a:sym typeface="Garamond"/>
            </a:endParaRPr>
          </a:p>
        </p:txBody>
      </p:sp>
      <p:sp>
        <p:nvSpPr>
          <p:cNvPr id="97" name="Google Shape;97;p2"/>
          <p:cNvSpPr txBox="1"/>
          <p:nvPr/>
        </p:nvSpPr>
        <p:spPr>
          <a:xfrm>
            <a:off x="1055251" y="1821118"/>
            <a:ext cx="10591800" cy="4611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 realizó por la ley 80-licitación pública LP 017-2024 donde se aplicaba: </a:t>
            </a:r>
            <a:endParaRPr sz="20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11430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ES" sz="18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1. Experiencia: </a:t>
            </a:r>
            <a:r>
              <a:rPr lang="es-ES" sz="18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“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Los proponentes podrán acreditar experiencia proveniente de contratos celebrados con particulares o entidades estatales, pero al menos una de las certificaciones presentadas debe ser de un contrato ejecutado con una entidad pública y que </a:t>
            </a:r>
            <a:r>
              <a:rPr lang="es-ES" sz="1800" u="sng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haya sido ejecutado con enfoque de género y diferencial en el marco de la Política Pública de Mujer y Equidad de género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” (pág. 48)</a:t>
            </a: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11430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</a:pPr>
            <a:r>
              <a:rPr lang="es-ES" sz="18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2. Obligaciones específicas: </a:t>
            </a:r>
            <a:endParaRPr sz="1800" b="1" dirty="0">
              <a:solidFill>
                <a:srgbClr val="C00000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914400" lvl="1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○"/>
            </a:pPr>
            <a:r>
              <a:rPr lang="es-ES" sz="1800" u="sng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Usar un lenguaje incluyente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en todos los documentos, presentaciones, metodologías, listados, informes y demás, así como en los espacios y actividades presenciales propias de cada uno de los componentes de este proceso. Para esto, el personal requerido para la ejecución de los componentes se compromete a </a:t>
            </a:r>
            <a:r>
              <a:rPr lang="es-ES" sz="1800" u="sng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asistir a las sensibilizaciones de la </a:t>
            </a:r>
            <a:r>
              <a:rPr lang="es-ES" sz="1800" u="sng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SDMujer</a:t>
            </a:r>
            <a:r>
              <a:rPr lang="es-ES" sz="1800" u="sng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p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ara este tema.</a:t>
            </a:r>
          </a:p>
          <a:p>
            <a:pPr marL="914400" lvl="1" indent="-34290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○"/>
            </a:pP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Apoyar los </a:t>
            </a:r>
            <a:r>
              <a:rPr lang="es-ES" sz="1800" u="sng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procesos de transversalidad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con la Secretaría de Integración Social y la </a:t>
            </a:r>
            <a:r>
              <a:rPr lang="es-ES" sz="1800" u="sng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Secretaría de la Mujer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con el fin de dar cumplimiento al objeto contractual.</a:t>
            </a: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</a:t>
            </a:r>
            <a:endParaRPr sz="20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Garamond"/>
              <a:ea typeface="Garamond"/>
              <a:cs typeface="Garamond"/>
              <a:sym typeface="Garamond"/>
            </a:endParaRPr>
          </a:p>
          <a:p>
            <a:pPr marL="457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4451D6DD-76AA-B6B8-6F53-3C45501F7410}"/>
              </a:ext>
            </a:extLst>
          </p:cNvPr>
          <p:cNvSpPr/>
          <p:nvPr/>
        </p:nvSpPr>
        <p:spPr>
          <a:xfrm>
            <a:off x="7380863" y="4653047"/>
            <a:ext cx="3410623" cy="15744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5B655875-382D-7156-CC30-A407AC775884}"/>
              </a:ext>
            </a:extLst>
          </p:cNvPr>
          <p:cNvSpPr/>
          <p:nvPr/>
        </p:nvSpPr>
        <p:spPr>
          <a:xfrm>
            <a:off x="7188771" y="2049958"/>
            <a:ext cx="3983726" cy="2127594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3" name="Google Shape;103;p3"/>
          <p:cNvSpPr/>
          <p:nvPr/>
        </p:nvSpPr>
        <p:spPr>
          <a:xfrm>
            <a:off x="11373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5" y="154081"/>
            <a:ext cx="3251200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96;p2">
            <a:extLst>
              <a:ext uri="{FF2B5EF4-FFF2-40B4-BE49-F238E27FC236}">
                <a16:creationId xmlns:a16="http://schemas.microsoft.com/office/drawing/2014/main" id="{7AACD12C-87D5-94D4-BA26-41B4AE4EFF0D}"/>
              </a:ext>
            </a:extLst>
          </p:cNvPr>
          <p:cNvSpPr txBox="1"/>
          <p:nvPr/>
        </p:nvSpPr>
        <p:spPr>
          <a:xfrm>
            <a:off x="1902198" y="871834"/>
            <a:ext cx="8650188" cy="1095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es-ES" sz="2200" b="1" dirty="0">
                <a:solidFill>
                  <a:schemeClr val="tx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4. Asignar un puntaje adicional a los operadores que trabajen con organizaciones de mujeres  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9954C827-A0B9-66E8-E1DC-C71F39CA50A9}"/>
              </a:ext>
            </a:extLst>
          </p:cNvPr>
          <p:cNvGrpSpPr/>
          <p:nvPr/>
        </p:nvGrpSpPr>
        <p:grpSpPr>
          <a:xfrm>
            <a:off x="1902198" y="3231740"/>
            <a:ext cx="3983726" cy="1744521"/>
            <a:chOff x="1787745" y="1893828"/>
            <a:chExt cx="3983726" cy="1744521"/>
          </a:xfrm>
        </p:grpSpPr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E3CCB6A9-BA06-490B-FD01-B7FCFAE6F8D8}"/>
                </a:ext>
              </a:extLst>
            </p:cNvPr>
            <p:cNvSpPr/>
            <p:nvPr/>
          </p:nvSpPr>
          <p:spPr>
            <a:xfrm>
              <a:off x="1787745" y="1893828"/>
              <a:ext cx="3983726" cy="174452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4" name="Text 2">
              <a:extLst>
                <a:ext uri="{FF2B5EF4-FFF2-40B4-BE49-F238E27FC236}">
                  <a16:creationId xmlns:a16="http://schemas.microsoft.com/office/drawing/2014/main" id="{8586674D-B49D-1C68-16CA-C0CFD1274B91}"/>
                </a:ext>
              </a:extLst>
            </p:cNvPr>
            <p:cNvSpPr/>
            <p:nvPr/>
          </p:nvSpPr>
          <p:spPr>
            <a:xfrm>
              <a:off x="2008856" y="2049958"/>
              <a:ext cx="3711645" cy="7086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indent="0" algn="l">
                <a:lnSpc>
                  <a:spcPts val="2750"/>
                </a:lnSpc>
                <a:buNone/>
              </a:pPr>
              <a:r>
                <a:rPr lang="en-US" sz="2200" b="1" dirty="0">
                  <a:solidFill>
                    <a:srgbClr val="000000"/>
                  </a:solidFill>
                  <a:latin typeface="EB Garamond Bold" pitchFamily="34" charset="0"/>
                  <a:ea typeface="EB Garamond Bold" pitchFamily="34" charset="-122"/>
                  <a:cs typeface="EB Garamond Bold" pitchFamily="34" charset="-120"/>
                </a:rPr>
                <a:t>Factor técnico y de calidad adicional</a:t>
              </a:r>
              <a:endParaRPr lang="en-US" sz="2200" dirty="0"/>
            </a:p>
          </p:txBody>
        </p:sp>
        <p:sp>
          <p:nvSpPr>
            <p:cNvPr id="5" name="Text 3">
              <a:extLst>
                <a:ext uri="{FF2B5EF4-FFF2-40B4-BE49-F238E27FC236}">
                  <a16:creationId xmlns:a16="http://schemas.microsoft.com/office/drawing/2014/main" id="{BF449CE2-4587-D62D-8954-DE7B9C2EB802}"/>
                </a:ext>
              </a:extLst>
            </p:cNvPr>
            <p:cNvSpPr/>
            <p:nvPr/>
          </p:nvSpPr>
          <p:spPr>
            <a:xfrm>
              <a:off x="2044000" y="2852109"/>
              <a:ext cx="3553042" cy="576891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/>
            <a:lstStyle/>
            <a:p>
              <a:pPr marL="0" lvl="0" indent="0" algn="l" rtl="0">
                <a:lnSpc>
                  <a:spcPct val="115000"/>
                </a:lnSpc>
                <a:spcBef>
                  <a:spcPts val="1200"/>
                </a:spcBef>
                <a:spcAft>
                  <a:spcPts val="0"/>
                </a:spcAft>
                <a:buNone/>
              </a:pPr>
              <a:r>
                <a:rPr lang="es-ES" sz="1100" dirty="0">
                  <a:latin typeface="Garamond"/>
                  <a:ea typeface="Garamond"/>
                  <a:cs typeface="Garamond"/>
                  <a:sym typeface="Garamond"/>
                </a:rPr>
                <a:t>Profesionales con  enfoque de género. </a:t>
              </a:r>
            </a:p>
            <a:p>
              <a:r>
                <a:rPr lang="es-ES" sz="1200" dirty="0">
                  <a:latin typeface="Garamond"/>
                  <a:ea typeface="Garamond"/>
                  <a:cs typeface="Garamond"/>
                  <a:sym typeface="Garamond"/>
                </a:rPr>
                <a:t>Profesional de los sectores sociales LGBT, mujer cuidadora cabeza de hogar o lideresa social de la localidad. </a:t>
              </a:r>
              <a:endParaRPr lang="en-US" sz="1750" dirty="0"/>
            </a:p>
          </p:txBody>
        </p:sp>
      </p:grpSp>
      <p:sp>
        <p:nvSpPr>
          <p:cNvPr id="7" name="Text 5">
            <a:extLst>
              <a:ext uri="{FF2B5EF4-FFF2-40B4-BE49-F238E27FC236}">
                <a16:creationId xmlns:a16="http://schemas.microsoft.com/office/drawing/2014/main" id="{9F790D7E-527B-D17B-6EF8-EBBB73E4B6FC}"/>
              </a:ext>
            </a:extLst>
          </p:cNvPr>
          <p:cNvSpPr/>
          <p:nvPr/>
        </p:nvSpPr>
        <p:spPr>
          <a:xfrm>
            <a:off x="7380863" y="2166278"/>
            <a:ext cx="3410623" cy="17748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750"/>
              </a:lnSpc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Requisito habilitante diferencial para incentivar los emprendimientos y empresas de mujeres en el sistema de compras públicas </a:t>
            </a:r>
          </a:p>
          <a:p>
            <a:pPr marL="0" indent="0" algn="ctr">
              <a:lnSpc>
                <a:spcPts val="2750"/>
              </a:lnSpc>
              <a:buNone/>
            </a:pPr>
            <a:endParaRPr lang="en-US" sz="2000" dirty="0"/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3D089A2B-287F-6A32-FA78-1F0084F7B768}"/>
              </a:ext>
            </a:extLst>
          </p:cNvPr>
          <p:cNvSpPr/>
          <p:nvPr/>
        </p:nvSpPr>
        <p:spPr>
          <a:xfrm>
            <a:off x="7534919" y="4847762"/>
            <a:ext cx="3079805" cy="13400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01600"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</a:pPr>
            <a:r>
              <a:rPr lang="es-ES" sz="22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Incentivo en favor de personas en condición de discapacidad</a:t>
            </a:r>
            <a:endParaRPr lang="es-ES" sz="2200" dirty="0"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7E0B0FA6-A154-03F6-E326-6A251F877E15}"/>
              </a:ext>
            </a:extLst>
          </p:cNvPr>
          <p:cNvSpPr/>
          <p:nvPr/>
        </p:nvSpPr>
        <p:spPr>
          <a:xfrm>
            <a:off x="1144404" y="3805393"/>
            <a:ext cx="554603" cy="5822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/>
              <a:t>1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2E2D78CB-270C-A5A7-4488-C286A7513C68}"/>
              </a:ext>
            </a:extLst>
          </p:cNvPr>
          <p:cNvSpPr/>
          <p:nvPr/>
        </p:nvSpPr>
        <p:spPr>
          <a:xfrm>
            <a:off x="6480261" y="2762573"/>
            <a:ext cx="554603" cy="5822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/>
              <a:t>2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6F8E737F-3F53-01C7-AB9E-D5EF41B4F998}"/>
              </a:ext>
            </a:extLst>
          </p:cNvPr>
          <p:cNvSpPr/>
          <p:nvPr/>
        </p:nvSpPr>
        <p:spPr>
          <a:xfrm>
            <a:off x="6480261" y="5250482"/>
            <a:ext cx="554603" cy="5822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/>
              <a:t>3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46bc2ecddc_0_3"/>
          <p:cNvSpPr/>
          <p:nvPr/>
        </p:nvSpPr>
        <p:spPr>
          <a:xfrm>
            <a:off x="-12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g346bc2ecddc_0_3"/>
          <p:cNvSpPr txBox="1"/>
          <p:nvPr/>
        </p:nvSpPr>
        <p:spPr>
          <a:xfrm>
            <a:off x="1346450" y="763075"/>
            <a:ext cx="9499076" cy="93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200" b="1" dirty="0">
                <a:solidFill>
                  <a:schemeClr val="tx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5. Las Alcaldías locales garantizaran el fortalecimiento logístico, administrativo, operativo y técnico de las organizaciones de mujeres de los territorios</a:t>
            </a:r>
            <a:endParaRPr sz="2600" b="1" dirty="0">
              <a:solidFill>
                <a:schemeClr val="tx1"/>
              </a:solidFill>
              <a:latin typeface="EB Garamond" pitchFamily="2" charset="0"/>
              <a:ea typeface="EB Garamond" pitchFamily="2" charset="0"/>
              <a:cs typeface="Garamond"/>
              <a:sym typeface="Garamond"/>
            </a:endParaRPr>
          </a:p>
        </p:txBody>
      </p:sp>
      <p:pic>
        <p:nvPicPr>
          <p:cNvPr id="113" name="Google Shape;113;g346bc2ecddc_0_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5" y="154081"/>
            <a:ext cx="3251200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g346bc2ecddc_0_3"/>
          <p:cNvSpPr txBox="1"/>
          <p:nvPr/>
        </p:nvSpPr>
        <p:spPr>
          <a:xfrm>
            <a:off x="2278104" y="2004648"/>
            <a:ext cx="8763000" cy="43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Estrategia Gestoras del cuidado: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Se conformó un equipo de promotoras del cuidado de mujeres lideresas de la localidad que fueron contratadas por el Fondo. </a:t>
            </a:r>
            <a:endParaRPr sz="20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Fortalecimiento proyectos de mujeres étnicas afros e indígenas a través de los proyectos 2109 y 2162: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 través de la ejecución de las actividades de las iniciativas, las comunidades y pueblos étnicos lograron fortalecer proyectos y organizaciones locales con enfoque de mujer y étnico, generando empleo, fortalecimiento de capacidades institucionales y promoviendo el reconocimiento y educación sobre su cultura. </a:t>
            </a:r>
            <a:endParaRPr sz="20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Apoyo y acompañamiento logístico y operativo para la gestión de eventos, conmemoraciones y procesos educativos de organizaciones de mujeres como Consejo Afro de Teusaquillo,  Colectiva de mujeres muralistas y Mesa diversa de Teusaquillo.</a:t>
            </a:r>
            <a:endParaRPr sz="20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pic>
        <p:nvPicPr>
          <p:cNvPr id="2" name="Image 1" descr="preencoded.png">
            <a:extLst>
              <a:ext uri="{FF2B5EF4-FFF2-40B4-BE49-F238E27FC236}">
                <a16:creationId xmlns:a16="http://schemas.microsoft.com/office/drawing/2014/main" id="{AAA4CF3A-58DF-115D-B79E-9497B3E5BD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217" y="1973118"/>
            <a:ext cx="826447" cy="991818"/>
          </a:xfrm>
          <a:prstGeom prst="rect">
            <a:avLst/>
          </a:prstGeom>
        </p:spPr>
      </p:pic>
      <p:pic>
        <p:nvPicPr>
          <p:cNvPr id="3" name="Image 2" descr="preencoded.png">
            <a:extLst>
              <a:ext uri="{FF2B5EF4-FFF2-40B4-BE49-F238E27FC236}">
                <a16:creationId xmlns:a16="http://schemas.microsoft.com/office/drawing/2014/main" id="{F618CB62-6E16-9FC4-4B1D-728324C42A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1217" y="3240564"/>
            <a:ext cx="826448" cy="991819"/>
          </a:xfrm>
          <a:prstGeom prst="rect">
            <a:avLst/>
          </a:prstGeom>
        </p:spPr>
      </p:pic>
      <p:pic>
        <p:nvPicPr>
          <p:cNvPr id="4" name="Image 3" descr="preencoded.png">
            <a:extLst>
              <a:ext uri="{FF2B5EF4-FFF2-40B4-BE49-F238E27FC236}">
                <a16:creationId xmlns:a16="http://schemas.microsoft.com/office/drawing/2014/main" id="{F813DE90-5E3E-94E9-6562-CBDBA13031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1217" y="4883771"/>
            <a:ext cx="846265" cy="101560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C0FE3495-0D24-DFCA-28D5-97898962A606}"/>
              </a:ext>
            </a:extLst>
          </p:cNvPr>
          <p:cNvSpPr/>
          <p:nvPr/>
        </p:nvSpPr>
        <p:spPr>
          <a:xfrm>
            <a:off x="977158" y="3357435"/>
            <a:ext cx="4732968" cy="334648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0" name="Google Shape;120;g346bc2ecddc_0_43"/>
          <p:cNvSpPr/>
          <p:nvPr/>
        </p:nvSpPr>
        <p:spPr>
          <a:xfrm>
            <a:off x="-12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g346bc2ecddc_0_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5" y="154081"/>
            <a:ext cx="3251200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g346bc2ecddc_0_43"/>
          <p:cNvSpPr txBox="1"/>
          <p:nvPr/>
        </p:nvSpPr>
        <p:spPr>
          <a:xfrm>
            <a:off x="514014" y="756590"/>
            <a:ext cx="11603551" cy="1743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6. En los Comités Técnicos de Seguimiento de los proyectos para las mujeres en las vigencias 2024 - 2028, las Alcaldesas y los Alcaldes locales se comprometen a vincular con voz y voto a: una (1) delegada de los COLMYEG, (por cada uno de los conceptos de gasto) la delegada territorial del CCMB y una (1) representante designada por la </a:t>
            </a:r>
            <a:r>
              <a:rPr lang="es-ES" sz="2000" b="1" dirty="0" err="1">
                <a:solidFill>
                  <a:schemeClr val="dk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SDMujer</a:t>
            </a:r>
            <a:endParaRPr sz="2000" b="1" dirty="0">
              <a:solidFill>
                <a:schemeClr val="dk1"/>
              </a:solidFill>
              <a:latin typeface="EB Garamond" pitchFamily="2" charset="0"/>
              <a:ea typeface="EB Garamond" pitchFamily="2" charset="0"/>
              <a:cs typeface="Garamond"/>
              <a:sym typeface="Garamond"/>
            </a:endParaRPr>
          </a:p>
        </p:txBody>
      </p:sp>
      <p:sp>
        <p:nvSpPr>
          <p:cNvPr id="123" name="Google Shape;123;g346bc2ecddc_0_43"/>
          <p:cNvSpPr txBox="1"/>
          <p:nvPr/>
        </p:nvSpPr>
        <p:spPr>
          <a:xfrm>
            <a:off x="2081695" y="2651622"/>
            <a:ext cx="473296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Elección de delegadas: 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COLMYEG Enero 2025</a:t>
            </a: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4F11F7D-4EF8-3859-49AF-A7345D8F2040}"/>
              </a:ext>
            </a:extLst>
          </p:cNvPr>
          <p:cNvSpPr txBox="1"/>
          <p:nvPr/>
        </p:nvSpPr>
        <p:spPr>
          <a:xfrm>
            <a:off x="7790702" y="2513101"/>
            <a:ext cx="2393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2109: 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Marlene Carrasco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2162: 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Luz Italia Osorio</a:t>
            </a:r>
          </a:p>
        </p:txBody>
      </p:sp>
      <p:sp>
        <p:nvSpPr>
          <p:cNvPr id="3" name="Flecha derecha 2">
            <a:extLst>
              <a:ext uri="{FF2B5EF4-FFF2-40B4-BE49-F238E27FC236}">
                <a16:creationId xmlns:a16="http://schemas.microsoft.com/office/drawing/2014/main" id="{AA9C2010-929B-F0B0-7F64-E7F667AC9433}"/>
              </a:ext>
            </a:extLst>
          </p:cNvPr>
          <p:cNvSpPr/>
          <p:nvPr/>
        </p:nvSpPr>
        <p:spPr>
          <a:xfrm>
            <a:off x="6936802" y="2651622"/>
            <a:ext cx="658191" cy="369291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EF297FB-8DCA-C866-E65C-34430FCB264A}"/>
              </a:ext>
            </a:extLst>
          </p:cNvPr>
          <p:cNvSpPr txBox="1"/>
          <p:nvPr/>
        </p:nvSpPr>
        <p:spPr>
          <a:xfrm>
            <a:off x="1060655" y="3684954"/>
            <a:ext cx="45299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2162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Promotores: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Mariana Barragán y </a:t>
            </a:r>
            <a:r>
              <a:rPr lang="es-ES" sz="2000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Jhon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Jairo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Enlace Sofia: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Yolima Neuta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para la gestión local de </a:t>
            </a:r>
            <a:r>
              <a:rPr lang="es-ES" sz="2000" b="1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SDMujer</a:t>
            </a: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Laura Cárdenas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Consejera Consultiva: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Patricia Martínez </a:t>
            </a: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MIT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Consejo Afro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3427ADD-3268-BD29-ACCE-3682D31A656E}"/>
              </a:ext>
            </a:extLst>
          </p:cNvPr>
          <p:cNvSpPr/>
          <p:nvPr/>
        </p:nvSpPr>
        <p:spPr>
          <a:xfrm>
            <a:off x="6343314" y="3357435"/>
            <a:ext cx="4732968" cy="334648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33AB1DC-222E-BF5A-CAF5-0D28B8CE0137}"/>
              </a:ext>
            </a:extLst>
          </p:cNvPr>
          <p:cNvSpPr txBox="1"/>
          <p:nvPr/>
        </p:nvSpPr>
        <p:spPr>
          <a:xfrm>
            <a:off x="6444818" y="3599515"/>
            <a:ext cx="45299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2109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Promotora y Consejera Consultiva: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Patricia Martínez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para la gestión local de </a:t>
            </a:r>
            <a:r>
              <a:rPr lang="es-ES" sz="2000" b="1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SDMujer</a:t>
            </a: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Laura Cárdenas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Sistema Distrital del Cuidado SD Mujer: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Angie Triana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MIT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Consejo Afro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46bc2ecddc_0_59"/>
          <p:cNvSpPr/>
          <p:nvPr/>
        </p:nvSpPr>
        <p:spPr>
          <a:xfrm>
            <a:off x="-12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1" name="Google Shape;131;g346bc2ecddc_0_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435" y="154081"/>
            <a:ext cx="3251200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D874117B-8580-9BF5-73A1-8C7DDD82FABC}"/>
              </a:ext>
            </a:extLst>
          </p:cNvPr>
          <p:cNvSpPr txBox="1"/>
          <p:nvPr/>
        </p:nvSpPr>
        <p:spPr>
          <a:xfrm>
            <a:off x="913851" y="903009"/>
            <a:ext cx="11100024" cy="1489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EB Garamond" pitchFamily="2" charset="0"/>
                <a:ea typeface="EB Garamond" pitchFamily="2" charset="0"/>
                <a:cs typeface="Garamond"/>
                <a:sym typeface="Garamond"/>
              </a:rPr>
              <a:t>7. En la vigencia 2024 – 2028 las Alcaldesas y los Alcaldes locales se comprometen a crear Mesas de Seguimiento a la formulación de los proyectos del sector mujeres y vincular con voz y voto a: una (1) delegada de los COLMYEG, la consultiva territorial del CCMB; y una (1) representante designada por la SD Mujer</a:t>
            </a:r>
          </a:p>
        </p:txBody>
      </p:sp>
      <p:sp>
        <p:nvSpPr>
          <p:cNvPr id="4" name="Google Shape;123;g346bc2ecddc_0_43">
            <a:extLst>
              <a:ext uri="{FF2B5EF4-FFF2-40B4-BE49-F238E27FC236}">
                <a16:creationId xmlns:a16="http://schemas.microsoft.com/office/drawing/2014/main" id="{8B4AEBDF-EE2F-97C0-1D6A-A26AE33F5918}"/>
              </a:ext>
            </a:extLst>
          </p:cNvPr>
          <p:cNvSpPr txBox="1"/>
          <p:nvPr/>
        </p:nvSpPr>
        <p:spPr>
          <a:xfrm>
            <a:off x="2081695" y="2651622"/>
            <a:ext cx="473296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Elección de delegadas: 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COLMYEG Abril 2024</a:t>
            </a:r>
            <a:endParaRPr sz="1800" dirty="0">
              <a:solidFill>
                <a:schemeClr val="dk1"/>
              </a:solidFill>
              <a:latin typeface="Garamond"/>
              <a:ea typeface="Garamond"/>
              <a:cs typeface="Garamond"/>
              <a:sym typeface="Garamond"/>
            </a:endParaRPr>
          </a:p>
        </p:txBody>
      </p:sp>
      <p:sp>
        <p:nvSpPr>
          <p:cNvPr id="5" name="Flecha derecha 4">
            <a:extLst>
              <a:ext uri="{FF2B5EF4-FFF2-40B4-BE49-F238E27FC236}">
                <a16:creationId xmlns:a16="http://schemas.microsoft.com/office/drawing/2014/main" id="{B8A7149E-C4E2-BE08-91D0-D055231F6404}"/>
              </a:ext>
            </a:extLst>
          </p:cNvPr>
          <p:cNvSpPr/>
          <p:nvPr/>
        </p:nvSpPr>
        <p:spPr>
          <a:xfrm>
            <a:off x="6936802" y="2651622"/>
            <a:ext cx="658191" cy="369291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D2681A4-F3C4-1611-1773-CE44EB9610CF}"/>
              </a:ext>
            </a:extLst>
          </p:cNvPr>
          <p:cNvSpPr txBox="1"/>
          <p:nvPr/>
        </p:nvSpPr>
        <p:spPr>
          <a:xfrm>
            <a:off x="7717132" y="2513101"/>
            <a:ext cx="2393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2109: 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Rebeca Pérez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2162: </a:t>
            </a:r>
            <a:r>
              <a:rPr lang="es-ES" sz="18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Marlene Carrasco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EB3E57F-1646-68C6-1C29-5D4C58A2985C}"/>
              </a:ext>
            </a:extLst>
          </p:cNvPr>
          <p:cNvSpPr/>
          <p:nvPr/>
        </p:nvSpPr>
        <p:spPr>
          <a:xfrm>
            <a:off x="977158" y="3357435"/>
            <a:ext cx="4732968" cy="334648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2FA55F91-9545-ED7F-F20D-2DA6B9358227}"/>
              </a:ext>
            </a:extLst>
          </p:cNvPr>
          <p:cNvSpPr txBox="1"/>
          <p:nvPr/>
        </p:nvSpPr>
        <p:spPr>
          <a:xfrm>
            <a:off x="1060655" y="3684954"/>
            <a:ext cx="45299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2162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Promotores: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Mariana Barragán y </a:t>
            </a:r>
            <a:r>
              <a:rPr lang="es-ES" sz="2000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Jhon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 Jairo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Enlace Sofia: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Yolima Neuta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para la gestión local de </a:t>
            </a:r>
            <a:r>
              <a:rPr lang="es-ES" sz="2000" b="1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SDMujer</a:t>
            </a: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Laura Cárdenas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Consejera Consultiva: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Patricia Martínez </a:t>
            </a: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MIT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Consejo Afro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08652CD-9985-3E56-13B0-8CF2D3408A44}"/>
              </a:ext>
            </a:extLst>
          </p:cNvPr>
          <p:cNvSpPr/>
          <p:nvPr/>
        </p:nvSpPr>
        <p:spPr>
          <a:xfrm>
            <a:off x="6343314" y="3357435"/>
            <a:ext cx="4732968" cy="334648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F6B65BDD-9125-F794-CCDC-FCA2783268AF}"/>
              </a:ext>
            </a:extLst>
          </p:cNvPr>
          <p:cNvSpPr txBox="1"/>
          <p:nvPr/>
        </p:nvSpPr>
        <p:spPr>
          <a:xfrm>
            <a:off x="6444818" y="3599515"/>
            <a:ext cx="45299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C00000"/>
                </a:solidFill>
                <a:latin typeface="Garamond"/>
                <a:ea typeface="Garamond"/>
                <a:cs typeface="Garamond"/>
                <a:sym typeface="Garamond"/>
              </a:rPr>
              <a:t>2109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Promotora y Consejera Consultiva: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Patricia Martínez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para la gestión local de </a:t>
            </a:r>
            <a:r>
              <a:rPr lang="es-ES" sz="2000" b="1" dirty="0" err="1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SDMujer</a:t>
            </a: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Laura Cárdenas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Sistema Distrital del Cuidado SD Mujer: </a:t>
            </a:r>
            <a:r>
              <a:rPr lang="es-ES" sz="2000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Angie Triana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MIT</a:t>
            </a: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chemeClr val="dk1"/>
                </a:solidFill>
                <a:latin typeface="Garamond"/>
                <a:ea typeface="Garamond"/>
                <a:cs typeface="Garamond"/>
                <a:sym typeface="Garamond"/>
              </a:rPr>
              <a:t>Delegada de Consejo Afro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4"/>
          <p:cNvSpPr txBox="1"/>
          <p:nvPr/>
        </p:nvSpPr>
        <p:spPr>
          <a:xfrm>
            <a:off x="6324600" y="2867659"/>
            <a:ext cx="4876800" cy="1122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7200" b="1">
                <a:solidFill>
                  <a:srgbClr val="F7F7F7"/>
                </a:solidFill>
                <a:latin typeface="Trebuchet MS"/>
                <a:ea typeface="Trebuchet MS"/>
                <a:cs typeface="Trebuchet MS"/>
                <a:sym typeface="Trebuchet MS"/>
              </a:rPr>
              <a:t>!GRACIAS!</a:t>
            </a:r>
            <a:endParaRPr sz="72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138" name="Google Shape;138;p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9" name="Google Shape;139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0" y="0"/>
              <a:ext cx="4978400" cy="68579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Google Shape;140;p4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096000" y="5308600"/>
              <a:ext cx="5854700" cy="1549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1" name="Google Shape;141;p4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 extrusionOk="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912</Words>
  <Application>Microsoft Macintosh PowerPoint</Application>
  <PresentationFormat>Panorámica</PresentationFormat>
  <Paragraphs>97</Paragraphs>
  <Slides>9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Arial</vt:lpstr>
      <vt:lpstr>Times New Roman</vt:lpstr>
      <vt:lpstr>Trebuchet MS</vt:lpstr>
      <vt:lpstr>EB Garamond Bold</vt:lpstr>
      <vt:lpstr>EB Garamond</vt:lpstr>
      <vt:lpstr>Calibri</vt:lpstr>
      <vt:lpstr>Garamond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MSI</dc:creator>
  <cp:lastModifiedBy>Alfonso González</cp:lastModifiedBy>
  <cp:revision>4</cp:revision>
  <dcterms:created xsi:type="dcterms:W3CDTF">2022-04-18T21:31:22Z</dcterms:created>
  <dcterms:modified xsi:type="dcterms:W3CDTF">2025-04-01T22:15:17Z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2022-03-31T00:00:00Z</vt:filetime>
  </property>
  <property fmtid="{D5CDD505-2E9C-101B-9397-08002B2CF9AE}" pid="3" name="LastSaved">
    <vt:filetime>2022-04-18T00:00:00Z</vt:filetime>
  </property>
</Properties>
</file>